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06" r:id="rId3"/>
    <p:sldId id="303" r:id="rId4"/>
    <p:sldId id="289" r:id="rId5"/>
    <p:sldId id="290" r:id="rId6"/>
    <p:sldId id="291" r:id="rId7"/>
    <p:sldId id="304" r:id="rId8"/>
    <p:sldId id="305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EF7"/>
    <a:srgbClr val="F6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365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edapp.com/cf0IBfoUgyb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onferenciyaeysk.tilda.ws/" TargetMode="External"/><Relationship Id="rId2" Type="http://schemas.openxmlformats.org/officeDocument/2006/relationships/hyperlink" Target="https://link.edapp.com/cf0IBfoUgy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krasivayazadacha.tilda.w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festivalkid/" TargetMode="External"/><Relationship Id="rId2" Type="http://schemas.openxmlformats.org/officeDocument/2006/relationships/hyperlink" Target="https://kotencovskiye.wixsite.com/kotencovskiy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mngd28.wixsite.com/mng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hyperlink" Target="https://unique-hook-8359.glideapp.io/dl/d0a5f4/M/85e47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9550"/>
            <a:ext cx="1092200" cy="1092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" y="2038350"/>
            <a:ext cx="8001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ВЕБИНАР</a:t>
            </a:r>
          </a:p>
          <a:p>
            <a:r>
              <a:rPr lang="ru-RU" sz="2400" dirty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Применение </a:t>
            </a:r>
            <a:r>
              <a:rPr lang="en-US" dirty="0">
                <a:solidFill>
                  <a:schemeClr val="bg1"/>
                </a:solidFill>
              </a:rPr>
              <a:t>LMS</a:t>
            </a:r>
            <a:r>
              <a:rPr lang="ru-RU" dirty="0">
                <a:solidFill>
                  <a:schemeClr val="bg1"/>
                </a:solidFill>
              </a:rPr>
              <a:t>-платформы как инструмента развития компетенций педагогов в сфере организации проектной и исследовательской деятельности обучающихся</a:t>
            </a:r>
            <a:r>
              <a:rPr lang="ru-RU" sz="2400" dirty="0">
                <a:solidFill>
                  <a:schemeClr val="bg1"/>
                </a:solidFill>
              </a:rPr>
              <a:t>»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>
                    <a:lumMod val="65000"/>
                  </a:schemeClr>
                </a:solidFill>
              </a:rPr>
              <a:t>21 марта 2023</a:t>
            </a:r>
          </a:p>
          <a:p>
            <a:r>
              <a:rPr lang="ru-RU" i="1" dirty="0">
                <a:solidFill>
                  <a:schemeClr val="bg1">
                    <a:lumMod val="65000"/>
                  </a:schemeClr>
                </a:solidFill>
              </a:rPr>
              <a:t>Межрегиональный ресурсный центр по теме: </a:t>
            </a:r>
          </a:p>
          <a:p>
            <a:r>
              <a:rPr lang="ru-RU" i="1" dirty="0">
                <a:solidFill>
                  <a:schemeClr val="bg1">
                    <a:lumMod val="65000"/>
                  </a:schemeClr>
                </a:solidFill>
              </a:rPr>
              <a:t>«Научно-методическое сопровождение деятельности педагогов по развитию проектной и исследовательской компетенций обучающихся»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F4A00A-BF04-61F3-14C4-10036B959F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5" r="30833" b="50000"/>
          <a:stretch/>
        </p:blipFill>
        <p:spPr>
          <a:xfrm>
            <a:off x="593622" y="1428750"/>
            <a:ext cx="7956755" cy="2971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971CC1-F224-81D3-7346-DFC5DAF96042}"/>
              </a:ext>
            </a:extLst>
          </p:cNvPr>
          <p:cNvSpPr txBox="1"/>
          <p:nvPr/>
        </p:nvSpPr>
        <p:spPr>
          <a:xfrm>
            <a:off x="0" y="184465"/>
            <a:ext cx="9265158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700" b="1" dirty="0">
                <a:solidFill>
                  <a:srgbClr val="0070C0"/>
                </a:solidFill>
              </a:rPr>
              <a:t>КУРСЫ НА ПЛАТФОРМЕ </a:t>
            </a:r>
            <a:r>
              <a:rPr lang="en-US" sz="2700" b="1" dirty="0">
                <a:solidFill>
                  <a:srgbClr val="0070C0"/>
                </a:solidFill>
              </a:rPr>
              <a:t>GOOGLE</a:t>
            </a:r>
            <a:r>
              <a:rPr lang="ru-RU" sz="2700" b="1" dirty="0">
                <a:solidFill>
                  <a:srgbClr val="0070C0"/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985523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1248" b="7330"/>
          <a:stretch>
            <a:fillRect/>
          </a:stretch>
        </p:blipFill>
        <p:spPr bwMode="auto">
          <a:xfrm>
            <a:off x="206169" y="669213"/>
            <a:ext cx="8852819" cy="402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84465"/>
            <a:ext cx="9265158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700" b="1" dirty="0">
                <a:solidFill>
                  <a:srgbClr val="0070C0"/>
                </a:solidFill>
              </a:rPr>
              <a:t>КУРС «ПРОЕКТ И ПРОЕКТНОЕ МЫШЛЕНИЕ»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0099-5DF9-B062-A6F2-431F508A09CA}"/>
              </a:ext>
            </a:extLst>
          </p:cNvPr>
          <p:cNvSpPr txBox="1"/>
          <p:nvPr/>
        </p:nvSpPr>
        <p:spPr>
          <a:xfrm>
            <a:off x="304800" y="4697250"/>
            <a:ext cx="4632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https://link.edapp.com/cf0IBfoUgyb</a:t>
            </a:r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134773-9DCA-D872-E70C-6F5422B257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000" t="47037" r="45001" b="33704"/>
          <a:stretch/>
        </p:blipFill>
        <p:spPr>
          <a:xfrm>
            <a:off x="8180447" y="4152900"/>
            <a:ext cx="9144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33350"/>
            <a:ext cx="8244408" cy="1167594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ru-RU" b="1" dirty="0">
                <a:solidFill>
                  <a:srgbClr val="0070C0"/>
                </a:solidFill>
              </a:rPr>
              <a:t>Цикличные мероприятия дорожной карты 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167334"/>
              </p:ext>
            </p:extLst>
          </p:nvPr>
        </p:nvGraphicFramePr>
        <p:xfrm>
          <a:off x="228600" y="1047750"/>
          <a:ext cx="8686800" cy="3618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6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484">
                <a:tc>
                  <a:txBody>
                    <a:bodyPr/>
                    <a:lstStyle/>
                    <a:p>
                      <a:r>
                        <a:rPr lang="ru-RU" sz="1400" dirty="0"/>
                        <a:t>Мероприятие/сайт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Сроки проведения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Информационный ресурс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4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Работа дистанционной </a:t>
                      </a:r>
                      <a:r>
                        <a:rPr lang="ru-RU" sz="1400" dirty="0" err="1"/>
                        <a:t>стажировочной</a:t>
                      </a:r>
                      <a:r>
                        <a:rPr lang="ru-RU" sz="1400" dirty="0"/>
                        <a:t> площадки 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«Проект и проектное мышление»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Сентябрь -январь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hlinkClick r:id="rId2"/>
                        </a:rPr>
                        <a:t>https://link.edapp.com/cf0IBfoUgyb</a:t>
                      </a:r>
                      <a:r>
                        <a:rPr lang="ru-RU" sz="1400" dirty="0"/>
                        <a:t>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481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методических разработок «Проектная задача» (финал проводится в очной форме с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онлайн-трансляцией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Октябрь</a:t>
                      </a:r>
                      <a:r>
                        <a:rPr lang="ru-RU" sz="1400" baseline="0" dirty="0"/>
                        <a:t> - январь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575">
                <a:tc>
                  <a:txBody>
                    <a:bodyPr/>
                    <a:lstStyle/>
                    <a:p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Конференциия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«Современное образование – новые вызовы и лучшие практики»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Октябрь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http://konferenciyaeysk.tilda.ws</a:t>
                      </a:r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264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«Красивая математическая задача» (финал проводится в очной форме в виде онлайн-защиты командами обучающихся самостоятельно разработанных сборников задач)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Октябрь-декабрь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http://krasivayazadacha.tilda.ws/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116759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ru-RU" b="1" dirty="0">
                <a:solidFill>
                  <a:srgbClr val="0070C0"/>
                </a:solidFill>
              </a:rPr>
              <a:t>Цикличные мероприятия дорожной карты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306107"/>
              </p:ext>
            </p:extLst>
          </p:nvPr>
        </p:nvGraphicFramePr>
        <p:xfrm>
          <a:off x="228600" y="1401711"/>
          <a:ext cx="8686799" cy="310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039">
                <a:tc>
                  <a:txBody>
                    <a:bodyPr/>
                    <a:lstStyle/>
                    <a:p>
                      <a:r>
                        <a:rPr lang="ru-RU" sz="1400" dirty="0"/>
                        <a:t>Мероприятие/сайт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Сроки проведения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Информационный ресурс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Котенковские чтения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(для Краснодарского края)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Октябрь -март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https://kotencovskiye.wixsite.com/kotencovskiye</a:t>
                      </a:r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140">
                <a:tc>
                  <a:txBody>
                    <a:bodyPr/>
                    <a:lstStyle/>
                    <a:p>
                      <a:r>
                        <a:rPr lang="ru-RU" sz="1400" dirty="0"/>
                        <a:t>Конкурс школьных научных обществ «Научное общество </a:t>
                      </a:r>
                      <a:r>
                        <a:rPr lang="en-US" sz="1400" dirty="0"/>
                        <a:t>XXI</a:t>
                      </a:r>
                      <a:r>
                        <a:rPr lang="ru-RU" sz="1400" dirty="0"/>
                        <a:t> века» (финал в очной форме с </a:t>
                      </a:r>
                      <a:r>
                        <a:rPr lang="ru-RU" sz="1400" dirty="0" err="1"/>
                        <a:t>онлайн-трансляцией</a:t>
                      </a:r>
                      <a:r>
                        <a:rPr lang="ru-RU" sz="1400" dirty="0"/>
                        <a:t>)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Март-апрель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1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Фестиваль конструкторских и инженерных идей</a:t>
                      </a:r>
                      <a:r>
                        <a:rPr lang="ru-RU" sz="1400" dirty="0"/>
                        <a:t>(финал в очной форме с онлайн-трансляцией)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Декабрь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://</a:t>
                      </a:r>
                      <a:r>
                        <a:rPr lang="en-US" sz="14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sites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.</a:t>
                      </a:r>
                      <a:r>
                        <a:rPr lang="en-US" sz="14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google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.</a:t>
                      </a:r>
                      <a:r>
                        <a:rPr lang="en-US" sz="14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com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/</a:t>
                      </a:r>
                      <a:r>
                        <a:rPr lang="en-US" sz="14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view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/</a:t>
                      </a:r>
                      <a:r>
                        <a:rPr lang="en-US" sz="1400" u="sng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festivalkid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/</a:t>
                      </a:r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1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учебно-исследовательских работ и проектов «Мир науки глазами детей»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Декабрь-</a:t>
                      </a:r>
                    </a:p>
                    <a:p>
                      <a:r>
                        <a:rPr lang="ru-RU" sz="1400" dirty="0"/>
                        <a:t>февраль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://</a:t>
                      </a:r>
                      <a:r>
                        <a:rPr lang="en-US" sz="1400" u="sng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mngd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28.</a:t>
                      </a:r>
                      <a:r>
                        <a:rPr lang="en-US" sz="1400" u="sng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wixsite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.</a:t>
                      </a:r>
                      <a:r>
                        <a:rPr lang="en-US" sz="14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com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/</a:t>
                      </a:r>
                      <a:r>
                        <a:rPr lang="en-US" sz="1400" u="sng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mngd</a:t>
                      </a:r>
                      <a:endParaRPr lang="ru-RU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0"/>
            <a:ext cx="1092200" cy="1092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116759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ru-RU" b="1" dirty="0">
                <a:solidFill>
                  <a:srgbClr val="0070C0"/>
                </a:solidFill>
              </a:rPr>
              <a:t>Цикличные мероприятия дорожной карты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248319"/>
              </p:ext>
            </p:extLst>
          </p:nvPr>
        </p:nvGraphicFramePr>
        <p:xfrm>
          <a:off x="304800" y="1276350"/>
          <a:ext cx="8382000" cy="2318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8347">
                <a:tc>
                  <a:txBody>
                    <a:bodyPr/>
                    <a:lstStyle/>
                    <a:p>
                      <a:r>
                        <a:rPr lang="ru-RU" sz="1400" dirty="0"/>
                        <a:t>Мероприятие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Сроки проведения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000">
                <a:tc>
                  <a:txBody>
                    <a:bodyPr/>
                    <a:lstStyle/>
                    <a:p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Вебинар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«Система работы общеобразовательной организации по сопровождению проектной и исследовательской деятельности обучающихся»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Март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208">
                <a:tc>
                  <a:txBody>
                    <a:bodyPr/>
                    <a:lstStyle/>
                    <a:p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Вебинар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«Система работы дошкольной образовательной организации по сопровождению проектной и исследовательской деятельности обучающихся»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Март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1092200" cy="1092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440" y="138043"/>
            <a:ext cx="7886700" cy="99417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ПРИЛОЖЕНИЕ </a:t>
            </a:r>
            <a:r>
              <a:rPr lang="en-US" b="1" dirty="0">
                <a:solidFill>
                  <a:srgbClr val="0070C0"/>
                </a:solidFill>
              </a:rPr>
              <a:t>EVENT IMC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726" t="23420" r="48924" b="13576"/>
          <a:stretch>
            <a:fillRect/>
          </a:stretch>
        </p:blipFill>
        <p:spPr bwMode="auto">
          <a:xfrm>
            <a:off x="95060" y="994037"/>
            <a:ext cx="1955549" cy="39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1556" t="23149" r="48670" b="13847"/>
          <a:stretch>
            <a:fillRect/>
          </a:stretch>
        </p:blipFill>
        <p:spPr bwMode="auto">
          <a:xfrm>
            <a:off x="2016660" y="978180"/>
            <a:ext cx="2009870" cy="400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31640" t="22198" r="48586" b="13711"/>
          <a:stretch>
            <a:fillRect/>
          </a:stretch>
        </p:blipFill>
        <p:spPr bwMode="auto">
          <a:xfrm>
            <a:off x="4046900" y="946242"/>
            <a:ext cx="2003079" cy="405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6002447" y="1018515"/>
            <a:ext cx="3041965" cy="3972208"/>
          </a:xfrm>
          <a:solidFill>
            <a:schemeClr val="bg1">
              <a:alpha val="80000"/>
            </a:schemeClr>
          </a:solidFill>
          <a:effectLst>
            <a:softEdge rad="317500"/>
          </a:effectLst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pPr fontAlgn="ctr">
              <a:buNone/>
            </a:pPr>
            <a:r>
              <a:rPr lang="ru-RU" sz="2400" b="1" dirty="0"/>
              <a:t>	</a:t>
            </a:r>
            <a:r>
              <a:rPr lang="ru-RU" sz="3800" b="1" dirty="0">
                <a:solidFill>
                  <a:srgbClr val="00B050"/>
                </a:solidFill>
              </a:rPr>
              <a:t>Возможности:</a:t>
            </a:r>
          </a:p>
          <a:p>
            <a:pPr>
              <a:buNone/>
            </a:pPr>
            <a:r>
              <a:rPr lang="ru-RU" sz="2500" b="1" dirty="0">
                <a:solidFill>
                  <a:srgbClr val="00B050"/>
                </a:solidFill>
              </a:rPr>
              <a:t>	✔</a:t>
            </a:r>
            <a:r>
              <a:rPr lang="ru-RU" sz="2500" dirty="0"/>
              <a:t>Просмотр информации о мероприятиях</a:t>
            </a:r>
          </a:p>
          <a:p>
            <a:pPr>
              <a:buNone/>
            </a:pPr>
            <a:r>
              <a:rPr lang="ru-RU" sz="2500" b="1" dirty="0">
                <a:solidFill>
                  <a:srgbClr val="00B050"/>
                </a:solidFill>
              </a:rPr>
              <a:t>	✔</a:t>
            </a:r>
            <a:r>
              <a:rPr lang="ru-RU" sz="2500" dirty="0"/>
              <a:t>Сортировка и фильтрация по направлениям и дате</a:t>
            </a:r>
          </a:p>
          <a:p>
            <a:pPr>
              <a:buNone/>
            </a:pPr>
            <a:r>
              <a:rPr lang="ru-RU" sz="2500" b="1" dirty="0">
                <a:solidFill>
                  <a:srgbClr val="00B050"/>
                </a:solidFill>
              </a:rPr>
              <a:t>	✔</a:t>
            </a:r>
            <a:r>
              <a:rPr lang="ru-RU" sz="2500" dirty="0"/>
              <a:t>Переход по ссылке на </a:t>
            </a:r>
            <a:r>
              <a:rPr lang="ru-RU" sz="2500" dirty="0" err="1"/>
              <a:t>онлайн-трансляцию</a:t>
            </a:r>
            <a:endParaRPr lang="ru-RU" sz="2500" dirty="0"/>
          </a:p>
          <a:p>
            <a:pPr>
              <a:buNone/>
            </a:pPr>
            <a:r>
              <a:rPr lang="ru-RU" sz="2500" b="1" dirty="0">
                <a:solidFill>
                  <a:srgbClr val="00B050"/>
                </a:solidFill>
              </a:rPr>
              <a:t>	✔ </a:t>
            </a:r>
            <a:r>
              <a:rPr lang="ru-RU" sz="2500" dirty="0"/>
              <a:t>Регистрация на мероприятие</a:t>
            </a:r>
          </a:p>
          <a:p>
            <a:pPr>
              <a:buNone/>
            </a:pPr>
            <a:r>
              <a:rPr lang="ru-RU" sz="2500" b="1" dirty="0">
                <a:solidFill>
                  <a:srgbClr val="00B050"/>
                </a:solidFill>
              </a:rPr>
              <a:t>	✔</a:t>
            </a:r>
            <a:r>
              <a:rPr lang="ru-RU" sz="2500" dirty="0"/>
              <a:t>Запись на </a:t>
            </a:r>
            <a:r>
              <a:rPr lang="ru-RU" sz="2500" dirty="0" err="1"/>
              <a:t>тьюторскую</a:t>
            </a:r>
            <a:r>
              <a:rPr lang="ru-RU" sz="2500" dirty="0"/>
              <a:t> консультацию (для </a:t>
            </a:r>
            <a:r>
              <a:rPr lang="ru-RU" sz="2500" dirty="0" err="1"/>
              <a:t>Ейского</a:t>
            </a:r>
            <a:r>
              <a:rPr lang="ru-RU" sz="2500" dirty="0"/>
              <a:t> района Краснодарского края)</a:t>
            </a:r>
          </a:p>
          <a:p>
            <a:pPr>
              <a:buNone/>
            </a:pPr>
            <a:r>
              <a:rPr lang="ru-RU" sz="2500" b="1" dirty="0">
                <a:solidFill>
                  <a:srgbClr val="00B050"/>
                </a:solidFill>
              </a:rPr>
              <a:t>	✔</a:t>
            </a:r>
            <a:r>
              <a:rPr lang="ru-RU" sz="2500" dirty="0"/>
              <a:t>Обратная связь со специалистом по телефону</a:t>
            </a:r>
          </a:p>
          <a:p>
            <a:pPr>
              <a:buNone/>
            </a:pPr>
            <a:r>
              <a:rPr lang="ru-RU" sz="2500" b="1" dirty="0">
                <a:solidFill>
                  <a:srgbClr val="00B050"/>
                </a:solidFill>
              </a:rPr>
              <a:t>	✔</a:t>
            </a:r>
            <a:r>
              <a:rPr lang="ru-RU" sz="2500" dirty="0"/>
              <a:t>Общий чат для авторизованных пользователей</a:t>
            </a:r>
          </a:p>
          <a:p>
            <a:pPr>
              <a:buNone/>
            </a:pPr>
            <a:r>
              <a:rPr lang="ru-RU" sz="2500" b="1" dirty="0">
                <a:solidFill>
                  <a:srgbClr val="00B050"/>
                </a:solidFill>
              </a:rPr>
              <a:t>	</a:t>
            </a:r>
            <a:endParaRPr lang="ru-RU" sz="2500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0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747772" y="939546"/>
            <a:ext cx="2269998" cy="42039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2054" y="939546"/>
            <a:ext cx="2269998" cy="42039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41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УСТАНОВКА ПРИЛОЖЕНИЯ </a:t>
            </a:r>
            <a:r>
              <a:rPr lang="en-US" sz="3200" b="1" dirty="0">
                <a:solidFill>
                  <a:srgbClr val="0070C0"/>
                </a:solidFill>
              </a:rPr>
              <a:t>EVENT IMC</a:t>
            </a:r>
            <a:r>
              <a:rPr lang="ru-RU" sz="3200" b="1" dirty="0">
                <a:solidFill>
                  <a:srgbClr val="0070C0"/>
                </a:solidFill>
              </a:rPr>
              <a:t> НА ТЕЛЕФОН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5410200" y="514350"/>
            <a:ext cx="3262712" cy="4094226"/>
          </a:xfrm>
          <a:solidFill>
            <a:schemeClr val="bg1">
              <a:alpha val="80000"/>
            </a:schemeClr>
          </a:solidFill>
          <a:effectLst>
            <a:softEdge rad="317500"/>
          </a:effectLst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 fontAlgn="ctr">
              <a:buNone/>
            </a:pPr>
            <a:r>
              <a:rPr lang="ru-RU" sz="2400" b="1" dirty="0"/>
              <a:t>	</a:t>
            </a:r>
            <a:endParaRPr lang="ru-RU" sz="3800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500" b="1" dirty="0">
                <a:solidFill>
                  <a:srgbClr val="00B050"/>
                </a:solidFill>
              </a:rPr>
              <a:t>	</a:t>
            </a:r>
            <a:endParaRPr lang="ru-RU" sz="2500" dirty="0"/>
          </a:p>
          <a:p>
            <a:pPr>
              <a:buNone/>
            </a:pPr>
            <a:r>
              <a:rPr lang="ru-RU" sz="2500" b="1" dirty="0">
                <a:solidFill>
                  <a:srgbClr val="00B050"/>
                </a:solidFill>
              </a:rPr>
              <a:t>	✔</a:t>
            </a:r>
            <a:r>
              <a:rPr lang="ru-RU" sz="2500" dirty="0"/>
              <a:t>Для подключения приложения можно воспользоваться </a:t>
            </a:r>
            <a:r>
              <a:rPr lang="en-US" sz="2500" dirty="0"/>
              <a:t>QR</a:t>
            </a:r>
            <a:r>
              <a:rPr lang="ru-RU" sz="2500" dirty="0"/>
              <a:t>-кодом или ссылкой, нет необходимости использовать </a:t>
            </a:r>
            <a:r>
              <a:rPr lang="en-US" sz="2500" dirty="0" err="1"/>
              <a:t>PlayMarket</a:t>
            </a:r>
            <a:endParaRPr lang="en-US" sz="2500" dirty="0"/>
          </a:p>
          <a:p>
            <a:pPr>
              <a:buNone/>
            </a:pPr>
            <a:r>
              <a:rPr lang="en-US" sz="2500" b="1" dirty="0">
                <a:solidFill>
                  <a:srgbClr val="00B050"/>
                </a:solidFill>
              </a:rPr>
              <a:t>	</a:t>
            </a:r>
            <a:r>
              <a:rPr lang="ru-RU" sz="2500" b="1" dirty="0">
                <a:solidFill>
                  <a:srgbClr val="00B050"/>
                </a:solidFill>
              </a:rPr>
              <a:t>✔</a:t>
            </a:r>
            <a:r>
              <a:rPr lang="ru-RU" sz="2500" dirty="0"/>
              <a:t>Для установки мобильного приложения на телефон необходимо дать соответствующее разрешение в браузере</a:t>
            </a:r>
            <a:endParaRPr lang="en-US" sz="2500" dirty="0"/>
          </a:p>
          <a:p>
            <a:pPr>
              <a:buNone/>
            </a:pPr>
            <a:r>
              <a:rPr lang="en-US" sz="2500" b="1" dirty="0">
                <a:solidFill>
                  <a:srgbClr val="00B050"/>
                </a:solidFill>
              </a:rPr>
              <a:t>	</a:t>
            </a:r>
            <a:r>
              <a:rPr lang="ru-RU" sz="2500" b="1" dirty="0">
                <a:solidFill>
                  <a:srgbClr val="00B050"/>
                </a:solidFill>
              </a:rPr>
              <a:t>✔</a:t>
            </a:r>
            <a:r>
              <a:rPr lang="ru-RU" sz="2500" dirty="0"/>
              <a:t>Приложение может работать через браузер как сайт</a:t>
            </a:r>
          </a:p>
          <a:p>
            <a:pPr>
              <a:buNone/>
            </a:pPr>
            <a:r>
              <a:rPr lang="ru-RU" sz="2500" b="1" dirty="0">
                <a:solidFill>
                  <a:srgbClr val="00B050"/>
                </a:solidFill>
              </a:rPr>
              <a:t>	</a:t>
            </a:r>
            <a:endParaRPr lang="ru-RU" sz="2500" dirty="0"/>
          </a:p>
          <a:p>
            <a:pPr>
              <a:buNone/>
            </a:pPr>
            <a:r>
              <a:rPr lang="ru-RU" sz="2500" b="1" dirty="0">
                <a:solidFill>
                  <a:srgbClr val="00B050"/>
                </a:solidFill>
              </a:rPr>
              <a:t>	</a:t>
            </a:r>
            <a:endParaRPr lang="ru-RU" sz="25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документы Быстрицкая\Августовка 22\WhatsApp Image 2022-05-07 at 10.30.5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634" y="1138428"/>
            <a:ext cx="2111836" cy="3754374"/>
          </a:xfrm>
          <a:prstGeom prst="rect">
            <a:avLst/>
          </a:prstGeom>
          <a:noFill/>
        </p:spPr>
      </p:pic>
      <p:pic>
        <p:nvPicPr>
          <p:cNvPr id="2051" name="Picture 3" descr="D:\документы Быстрицкая\Августовка 22\WhatsApp Image 2022-05-07 at 10.31.1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9639" y="1170177"/>
            <a:ext cx="2114980" cy="375996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105400" y="4095750"/>
            <a:ext cx="2819400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u="sng" dirty="0">
                <a:hlinkClick r:id="rId4"/>
              </a:rPr>
              <a:t>https://unique-hook-8359.glideapp.io/dl/d0a5f4/M/85e47a</a:t>
            </a:r>
            <a:endParaRPr lang="ru-RU" dirty="0"/>
          </a:p>
        </p:txBody>
      </p:sp>
      <p:pic>
        <p:nvPicPr>
          <p:cNvPr id="1026" name="Picture 2" descr="D:\документы Быстрицкая\Проект сеть ТМС\МРЦ\canva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4095750"/>
            <a:ext cx="842963" cy="842963"/>
          </a:xfrm>
          <a:prstGeom prst="rect">
            <a:avLst/>
          </a:prstGeom>
          <a:noFill/>
        </p:spPr>
      </p:pic>
      <p:pic>
        <p:nvPicPr>
          <p:cNvPr id="12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0"/>
            <a:ext cx="742950" cy="74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427</Words>
  <Application>Microsoft Office PowerPoint</Application>
  <PresentationFormat>Экран (16:9)</PresentationFormat>
  <Paragraphs>68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Цикличные мероприятия дорожной карты  </vt:lpstr>
      <vt:lpstr>Цикличные мероприятия дорожной карты</vt:lpstr>
      <vt:lpstr>Цикличные мероприятия дорожной карты</vt:lpstr>
      <vt:lpstr>ПРИЛОЖЕНИЕ EVENT IMC</vt:lpstr>
      <vt:lpstr>УСТАНОВКА ПРИЛОЖЕНИЯ EVENT IMC НА ТЕЛЕФОН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user-01</dc:creator>
  <cp:lastModifiedBy>Admin</cp:lastModifiedBy>
  <cp:revision>95</cp:revision>
  <dcterms:created xsi:type="dcterms:W3CDTF">2006-08-16T00:00:00Z</dcterms:created>
  <dcterms:modified xsi:type="dcterms:W3CDTF">2023-03-21T12:33:38Z</dcterms:modified>
</cp:coreProperties>
</file>